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7"/>
  </p:notesMasterIdLst>
  <p:sldIdLst>
    <p:sldId id="322" r:id="rId2"/>
    <p:sldId id="323" r:id="rId3"/>
    <p:sldId id="324" r:id="rId4"/>
    <p:sldId id="345" r:id="rId5"/>
    <p:sldId id="342" r:id="rId6"/>
    <p:sldId id="343" r:id="rId7"/>
    <p:sldId id="335" r:id="rId8"/>
    <p:sldId id="336" r:id="rId9"/>
    <p:sldId id="337" r:id="rId10"/>
    <p:sldId id="338" r:id="rId11"/>
    <p:sldId id="339" r:id="rId12"/>
    <p:sldId id="340" r:id="rId13"/>
    <p:sldId id="341" r:id="rId14"/>
    <p:sldId id="346" r:id="rId15"/>
    <p:sldId id="348" r:id="rId16"/>
    <p:sldId id="344" r:id="rId17"/>
    <p:sldId id="347" r:id="rId18"/>
    <p:sldId id="334" r:id="rId19"/>
    <p:sldId id="331" r:id="rId20"/>
    <p:sldId id="332" r:id="rId21"/>
    <p:sldId id="325" r:id="rId22"/>
    <p:sldId id="327" r:id="rId23"/>
    <p:sldId id="330" r:id="rId24"/>
    <p:sldId id="328" r:id="rId25"/>
    <p:sldId id="32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8084" autoAdjust="0"/>
  </p:normalViewPr>
  <p:slideViewPr>
    <p:cSldViewPr>
      <p:cViewPr varScale="1">
        <p:scale>
          <a:sx n="95" d="100"/>
          <a:sy n="95" d="100"/>
        </p:scale>
        <p:origin x="-444" y="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C99A90-2970-4450-8D9D-F0A822CE5F2C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00E065-2B11-4676-BAC1-1B4EDD4FE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4DB80-8ACB-42CB-91A5-DE61958A2373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E4A2E89-39D0-498D-ACEF-81100F52F7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4DB80-8ACB-42CB-91A5-DE61958A2373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A2E89-39D0-498D-ACEF-81100F52F7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4DB80-8ACB-42CB-91A5-DE61958A2373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A2E89-39D0-498D-ACEF-81100F52F7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4DB80-8ACB-42CB-91A5-DE61958A2373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A2E89-39D0-498D-ACEF-81100F52F7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4DB80-8ACB-42CB-91A5-DE61958A2373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E4A2E89-39D0-498D-ACEF-81100F52F7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4DB80-8ACB-42CB-91A5-DE61958A2373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A2E89-39D0-498D-ACEF-81100F52F7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4DB80-8ACB-42CB-91A5-DE61958A2373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A2E89-39D0-498D-ACEF-81100F52F7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4DB80-8ACB-42CB-91A5-DE61958A2373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A2E89-39D0-498D-ACEF-81100F52F7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4DB80-8ACB-42CB-91A5-DE61958A2373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A2E89-39D0-498D-ACEF-81100F52F7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4DB80-8ACB-42CB-91A5-DE61958A2373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A2E89-39D0-498D-ACEF-81100F52F7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4DB80-8ACB-42CB-91A5-DE61958A2373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E4A2E89-39D0-498D-ACEF-81100F52F7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8F4DB80-8ACB-42CB-91A5-DE61958A2373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E4A2E89-39D0-498D-ACEF-81100F52F7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794" y="857232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28728" y="642918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85720" y="642919"/>
            <a:ext cx="8001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5400" b="1" dirty="0" smtClean="0">
                <a:solidFill>
                  <a:srgbClr val="002060"/>
                </a:solidFill>
              </a:rPr>
              <a:t>	</a:t>
            </a:r>
            <a:endParaRPr lang="en-US" sz="5400" b="1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5720" y="1928802"/>
            <a:ext cx="8858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3600" b="1" dirty="0" smtClean="0">
                <a:solidFill>
                  <a:srgbClr val="002060"/>
                </a:solidFill>
              </a:rPr>
              <a:t>		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1472" y="1571612"/>
            <a:ext cx="8143932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6000" dirty="0" err="1" smtClean="0"/>
              <a:t>Еволутивна</a:t>
            </a:r>
            <a:r>
              <a:rPr lang="en-US" sz="6000" dirty="0" smtClean="0"/>
              <a:t> </a:t>
            </a:r>
            <a:r>
              <a:rPr lang="en-US" sz="6000" dirty="0" err="1" smtClean="0"/>
              <a:t>адаптација</a:t>
            </a:r>
            <a:r>
              <a:rPr lang="en-US" sz="6000" dirty="0" smtClean="0"/>
              <a:t>(</a:t>
            </a:r>
            <a:r>
              <a:rPr lang="en-US" sz="6000" dirty="0" err="1" smtClean="0"/>
              <a:t>селекција</a:t>
            </a:r>
            <a:r>
              <a:rPr lang="en-US" sz="6000" dirty="0" smtClean="0"/>
              <a:t>).</a:t>
            </a:r>
            <a:endParaRPr lang="en-US" sz="60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Å½IVOTINJSKA KAMUFLAÅ½A&#10;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572560" cy="6500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Å½ivotna forma&#10;letaÄa&#10;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286808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Å½ivotna forma&#10;penjaÄa&#10;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715436" cy="6715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Å½ivotna forma&#10;polarnih i&#10;pustinjskih oblasti&#10;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8715436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85728"/>
            <a:ext cx="8715436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 </a:t>
            </a:r>
            <a:r>
              <a:rPr lang="sr-Cyrl-RS" sz="3600" b="1" dirty="0" smtClean="0"/>
              <a:t>Селекција (одабирање)-важан еволуциони механизам</a:t>
            </a:r>
          </a:p>
          <a:p>
            <a:r>
              <a:rPr lang="sr-Cyrl-RS" sz="3600" b="1" dirty="0" smtClean="0"/>
              <a:t>Вештачка селекција </a:t>
            </a:r>
          </a:p>
          <a:p>
            <a:r>
              <a:rPr lang="sr-Cyrl-RS" sz="3600" b="1" dirty="0" smtClean="0"/>
              <a:t>Природна селекција-</a:t>
            </a:r>
            <a:r>
              <a:rPr lang="sr-Cyrl-RS" sz="3600" dirty="0" smtClean="0"/>
              <a:t>омогућава успешније преживљавање и репродукцију неких генетичких варијанти у односу на друге, у условима средине какви владају. </a:t>
            </a:r>
          </a:p>
          <a:p>
            <a:r>
              <a:rPr lang="sr-Cyrl-RS" sz="3600" b="1" dirty="0" smtClean="0"/>
              <a:t>Које врсте боље преживљавају у природи?</a:t>
            </a:r>
          </a:p>
          <a:p>
            <a:endParaRPr lang="sr-Cyrl-RS" sz="4000" b="1" dirty="0" smtClean="0"/>
          </a:p>
          <a:p>
            <a:endParaRPr lang="en-US" sz="40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28605"/>
            <a:ext cx="892971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4000" dirty="0" smtClean="0"/>
              <a:t>Природна селекција делује када постоје различите генетичке варијанте, које се разликују по </a:t>
            </a:r>
            <a:r>
              <a:rPr lang="sr-Cyrl-RS" sz="4000" b="1" u="sng" dirty="0" smtClean="0"/>
              <a:t>адаптивној вредности тј. по томе колико преко својих потомака доприносе генском фонду следеће генерације.</a:t>
            </a:r>
          </a:p>
          <a:p>
            <a:r>
              <a:rPr lang="sr-Cyrl-RS" sz="4000" b="1" u="sng" dirty="0" smtClean="0"/>
              <a:t>Генски фонд – скуп гена свих јединки у популацији.</a:t>
            </a:r>
            <a:endParaRPr lang="sr-Cyrl-RS" sz="4000" dirty="0" smtClean="0"/>
          </a:p>
          <a:p>
            <a:r>
              <a:rPr lang="sr-Cyrl-RS" sz="4000" dirty="0" smtClean="0"/>
              <a:t>Та је популација?</a:t>
            </a:r>
            <a:endParaRPr lang="en-US" sz="4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zultat slika za industrijski melaniz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71547"/>
            <a:ext cx="9001156" cy="5786454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14282" y="285729"/>
            <a:ext cx="87868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b="1" dirty="0" smtClean="0"/>
              <a:t>Пример деловања природне селекције индустријски меланизам</a:t>
            </a:r>
            <a:endParaRPr lang="en-US" sz="24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428604"/>
            <a:ext cx="635798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000" b="1" dirty="0" smtClean="0"/>
              <a:t>Постоје три врсте селекција:</a:t>
            </a:r>
          </a:p>
          <a:p>
            <a:r>
              <a:rPr lang="sr-Cyrl-RS" sz="4000" b="1" dirty="0" smtClean="0"/>
              <a:t>1.Дирекциона</a:t>
            </a:r>
          </a:p>
          <a:p>
            <a:r>
              <a:rPr lang="sr-Cyrl-RS" sz="4000" b="1" dirty="0" smtClean="0"/>
              <a:t>2. Стабилизациона</a:t>
            </a:r>
          </a:p>
          <a:p>
            <a:r>
              <a:rPr lang="sr-Cyrl-RS" sz="4000" b="1" dirty="0" smtClean="0"/>
              <a:t>3. Дисруптивна</a:t>
            </a:r>
            <a:endParaRPr lang="en-US" sz="40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Ð ÐÐÐ ÐÐÐ£ÐÐ¢ÐÐÐÐ ÐÐÐ ÐÐÐÐ Ð&#10;âºÐÐ ÐÐÐÐÐÐ¢ÐÐ§ÐÐ (Ð¿ÑÐµÐ¾Ð¿Ð»Ð¾Ð´Ð½Ð°) â&#10;ÑÐ¿ÑÐµÑÐµÐ½Ð¾ Ð¾Ð¿Ð»Ð¾ÑÐµÑÐµ (ÑÐ°Ð·Ð¼Ð½Ð¾Ð¶Ð°Ð²Ð°ÑÐµ Ñ&#10;ÑÐ°Ð·Ð»Ð¸ÑÐ¾ÑÐ¾ Ð²ÑÐµÐ¼Ðµ, ÑÐ°Ð·Ð»Ð¸ÑÐ¸ÑÐ° ÑÑÐ°Ð½Ð¸ÑÑÐ°,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14356"/>
            <a:ext cx="8643998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Ð¡ÐÐÐ¦ÐÐÐÐ¦ÐÐÐ&#10;âºÐÐ¾ÑÑÐ°Ð½Ð°Ðº Ð½Ð¾Ð²Ð¸Ñ Ð²ÑÑÑÐ°&#10;âºÐ Ð°Ð·Ð»Ð¸ÑÐ¸ÑÐ¸ Ð½Ð°ÑÐ¸Ð½Ð¸ â Ð·Ð°Ð²Ð¸ÑÐ¸ ÐºÐ°ÐºÐ¾ ÑÐµ Ð³ÑÑÐ¿Ð°&#10;ÑÐµÐ´Ð¸Ð½ÐºÐ¸ Ð¾Ð´Ð²Ð°ÑÐ° Ð¾Ð´ Ð¾ÑÑÐ°ÑÐºÐ° Ð²ÑÑÑÐµ Ð¸ ÐºÐ°ÐºÐ¾&#10;Ð´Ð¾Ð»Ð°Ð·Ð¸ Ð´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64305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428604"/>
            <a:ext cx="8429684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b="1" dirty="0" smtClean="0"/>
              <a:t>Различите особине могу да буду адаптације-мофолошке, биохемијске, особине понашања.....</a:t>
            </a:r>
          </a:p>
          <a:p>
            <a:r>
              <a:rPr lang="sr-Cyrl-RS" sz="3600" b="1" dirty="0" smtClean="0"/>
              <a:t>Таквих примера има свуда око нас. </a:t>
            </a:r>
          </a:p>
          <a:p>
            <a:r>
              <a:rPr lang="sr-Cyrl-RS" sz="3600" b="1" dirty="0" smtClean="0"/>
              <a:t>Нпр. отпорност према инсектицидима.</a:t>
            </a:r>
          </a:p>
          <a:p>
            <a:r>
              <a:rPr lang="sr-Cyrl-RS" sz="3600" b="1" dirty="0" smtClean="0"/>
              <a:t>Неки сисари могу да роне до великих дубина и дуго остану под водом захваљујући низу физиолошких и анатомских адаптација.</a:t>
            </a:r>
          </a:p>
          <a:p>
            <a:endParaRPr lang="sr-Cyrl-RS" sz="3200" dirty="0" smtClean="0">
              <a:solidFill>
                <a:srgbClr val="002060"/>
              </a:solidFill>
            </a:endParaRPr>
          </a:p>
          <a:p>
            <a:endParaRPr lang="sr-Cyrl-RS" sz="3200" dirty="0" smtClean="0"/>
          </a:p>
          <a:p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ÐÐ ÐÐÐÐ¢Ð ÐÐ§ÐÐ Ð¡ÐÐÐ¦ÐÐÐÐ¦ÐÐÐ&#10;(ÐÐ ÐÐ ÐÐÐÐÐÐ¢Ð ÐÐ§ÐÐ)&#10;âºÐ¡ÑÐµÐ½Ð°ÑÐ¸Ð¾ Ð¿Ð¾Ð´ÑÐ°Ð·ÑÐ¼ÐµÐ²Ð° Ð¸Ð·Ð´Ð²Ð°ÑÐ°ÑÐµ Ð¼Ð°Ð»Ðµ&#10;Ð³ÑÑÐ¿Ðµ ÑÐµÐ´Ð¸Ð½ÐºÐ¸ (Ð¾Ð±Ð¸ÑÐ½Ð¾ Ð¸Ð· Ð¿ÐµÑÐ¸ÑÐµÑÐ½Ð¸Ñ&#10;Ð´ÐµÐ»Ð¾Ð²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8929718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ÐÐ ÐÐÐÐ¢Ð ÐÐ§ÐÐ Ð¡ÐÐÐ¦ÐÐÐÐ¦ÐÐÐ&#10;âº ÐÐ¾Ð»Ð°Ð·Ð¸ Ð´Ð¾ Ð´Ð¸Ð²ÐµÑÐ³ÐµÐ½ÑÐ¸ÑÐµ ÑÐ¿ÑÐºÐ¾Ñ ÑÐ¾Ð¼Ðµ ÑÑÐ¾ Ð½ÐµÐ¼Ð°&#10;ÑÐ¸Ð·Ð¸ÑÐºÐ¸Ñ Ð±Ð°ÑÐ¸ÑÐµÑÐ° ÐºÐ¾ÑÐµ Ð±Ð¸ ÑÐ¿ÑÐµÑÐ¸Ð»Ðµ Ð¿ÑÐ¾ÑÐ¾Ðº Ð³ÐµÐ½Ð°?&#10;âº Ð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00174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ÐÐÐÐ¢ÐÐ§ÐÐ ÐÐ ÐÐÐÐÐ Ð¢ÐÐÐÐ Ð¡ÐÐÐ¦ÐÐÐÐ¦ÐÐÐ&#10;ÐÐÐÐÐ¢ÐÐ§ÐÐ ÐÐ¡ÐÐÐÐ ÐÐÐÐÐÐ¦ÐÐÐÐÐ¥ ÐÐÐ¥ÐÐÐÐÐÐÐ&#10;âº ÐÐµ Ð¿Ð¾ÑÑÐ¾ÑÐ¸ ÑÐ½Ð¸Ð²ÐµÑÐ·Ð°Ð»Ð½Ð¸ &quot;Ð¼Ð°ÑÐºÐµÑ&quot; ÑÐ¿ÐµÑÐ¸ÑÐ°ÑÐ¸ÑÐµ&#10;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142984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1. http://www.bionet-&#10;skola.com/w/Kategorija:Teorija_evolu&#10;cije&#10;2. Ð¡ÐºÑÐ¸Ð¿ÑÐ° ÑÐ° Ð¿ÑÐµÐ´Ð°Ð²Ð°ÑÐ°: ÐÑ ÐÑÐ°Ð³Ð°Ð½Ð°&#10;Ð¦Ð²ÐµÑÐºÐ¾Ð²Ð¸Ñ, Ð²Ð°Ð½ÑÐµÐ´Ð½Ð¸ Ð¿Ñ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214422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ÐÑÐ¸Ð¼ÐµÑÐ¸&#10;ÐÐ½Ð´ÑÑÑÑÐ¸ÑÑÐºÐ¸ Ð¼ÐµÐ»Ð°Ð½Ð¸Ð·Ð°Ð¼&#10;âº Ð²ÑÑÑÐ° Biston Betularia&#10;âº Ð£ Ð¿Ð¾Ð¿ÑÐ»Ð°ÑÐ¸ÑÐ¸ Ð¾Ð²Ð¾Ð³ Ð»ÐµÐ¿ÑÐ¸ÑÐ° Ð´Ð¾Ð¼Ð¸Ð½Ð¸ÑÐ°Ð»Ð¸ ÑÑ Ð»ÐµÐ¿ÑÐ¸ÑÐ¸ ÐºÐ¾ÑÐ¸ ÑÑ ÑÐµ&#10;Ð¾Ð´Ð»Ð¸Ðº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57166"/>
            <a:ext cx="8072494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57166"/>
            <a:ext cx="8929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b="1" dirty="0" smtClean="0"/>
              <a:t>Адаптације се наслеђују – обликују и усавршавају кроз генерације.</a:t>
            </a:r>
            <a:endParaRPr lang="en-US" sz="3600" b="1" dirty="0"/>
          </a:p>
        </p:txBody>
      </p:sp>
      <p:sp>
        <p:nvSpPr>
          <p:cNvPr id="3" name="Rectangle 2"/>
          <p:cNvSpPr/>
          <p:nvPr/>
        </p:nvSpPr>
        <p:spPr>
          <a:xfrm>
            <a:off x="0" y="1428736"/>
            <a:ext cx="87868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b="1" dirty="0" smtClean="0">
                <a:solidFill>
                  <a:srgbClr val="00B0F0"/>
                </a:solidFill>
              </a:rPr>
              <a:t>СВАКА НАСЛЕДНА ОСОБИНА КОЈА СВОЈИМ НОСИОЦИМА ОМОГУЋУЈЕ ДА ОСТАВЕ ВЕЋИ БРОЈ ПОТОМАКА НЕГО ОНИ КОЈИ ТУ ОСОБИНУ НЕМАЈУ НАЗИВА СЕ АДАПТАЦИЈА.</a:t>
            </a:r>
            <a:endParaRPr lang="sr-Latn-RS" sz="2400" b="1" dirty="0" smtClean="0">
              <a:solidFill>
                <a:srgbClr val="00B0F0"/>
              </a:solidFill>
            </a:endParaRPr>
          </a:p>
          <a:p>
            <a:r>
              <a:rPr lang="sr-Cyrl-RS" sz="2400" b="1" dirty="0" smtClean="0"/>
              <a:t>Шта утиче на репродукцију јединки?</a:t>
            </a:r>
            <a:endParaRPr lang="sr-Latn-RS" sz="2400" b="1" dirty="0" smtClean="0"/>
          </a:p>
          <a:p>
            <a:endParaRPr lang="sr-Cyrl-RS" sz="2400" b="1" dirty="0" smtClean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286124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 smtClean="0"/>
              <a:t>Адаптације се обликују кроз више генерација и обично не представљају повратан процес.</a:t>
            </a:r>
          </a:p>
          <a:p>
            <a:r>
              <a:rPr lang="sr-Cyrl-RS" sz="3200" b="1" dirty="0" smtClean="0"/>
              <a:t>Постоји и тренутно прилагођавање нпр. повећан број откуцаја срца, убрзано дисање...</a:t>
            </a:r>
            <a:endParaRPr lang="en-US" sz="32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EKOLOÅ KA KONVERGENCIJA&#10;MorfoloÅ¡ka sliÄnost izmeÄu genetiÄki udaljenih&#10;(nesrodnih) vrsta, usled prilagoÄavanja na&#10;sliÄne us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01156" cy="6715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EKOLOÅ KA DIVERGENCIJA&#10;ï&#10;&#10;MorfoloÅ¡ke razlike kod genetiÄki bliskih&#10;vrsta, usled prilagoÄavanja na razliÄite&#10;uslove Å¾ivotne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871543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Å½ivotna forma&#10;kopaÄa&#10;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8"/>
            <a:ext cx="8715436" cy="528641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285728"/>
            <a:ext cx="8715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/>
              <a:t>Животна форма – скуп адаптација морфолошких и физиолошких које су настале као резултата деловања фактора средине.</a:t>
            </a:r>
            <a:endParaRPr lang="en-US" sz="28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Å½ivotna forma&#10;pustinjskih&#10;biljaka&#10;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8858280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Å½ivotna forma&#10;plivaÄa&#10;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000108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1266</TotalTime>
  <Words>228</Words>
  <Application>Microsoft Office PowerPoint</Application>
  <PresentationFormat>On-screen Show (4:3)</PresentationFormat>
  <Paragraphs>26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Equity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Fujitsu</dc:creator>
  <cp:lastModifiedBy>Fujitsu</cp:lastModifiedBy>
  <cp:revision>177</cp:revision>
  <dcterms:created xsi:type="dcterms:W3CDTF">2015-12-05T18:16:50Z</dcterms:created>
  <dcterms:modified xsi:type="dcterms:W3CDTF">2018-10-25T09:56:42Z</dcterms:modified>
</cp:coreProperties>
</file>